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2" r:id="rId1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4" Type="http://schemas.openxmlformats.org/officeDocument/2006/relationships/slide" Target="slides/slide7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s>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B9231AC-F142-B27B-9878-40BA4D3C01BD}"/>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Washington State SAPISP</a:t>
            </a:r>
            <a:r>
              <a:rPr lang="en-US" altLang="zh-CN">
                <a:ea typeface="宋体" panose="02010600030101010101" pitchFamily="2" charset="-122"/>
              </a:rPr>
              <a:t> </a:t>
            </a:r>
          </a:p>
        </p:txBody>
      </p:sp>
      <p:sp>
        <p:nvSpPr>
          <p:cNvPr id="29699" name="Rectangle 3">
            <a:extLst>
              <a:ext uri="{FF2B5EF4-FFF2-40B4-BE49-F238E27FC236}">
                <a16:creationId xmlns:a16="http://schemas.microsoft.com/office/drawing/2014/main" id="{9007A701-9A40-F67A-201B-EB35471C1A39}"/>
              </a:ext>
            </a:extLst>
          </p:cNvPr>
          <p:cNvSpPr>
            <a:spLocks noGrp="1" noChangeArrowheads="1"/>
          </p:cNvSpPr>
          <p:nvPr>
            <p:ph type="body" idx="1"/>
          </p:nvPr>
        </p:nvSpPr>
        <p:spPr bwMode="auto">
          <a:xfrm>
            <a:off x="457200" y="1143000"/>
            <a:ext cx="8229600" cy="49831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400" u="sng">
                <a:ea typeface="宋体" panose="02010600030101010101" pitchFamily="2" charset="-122"/>
              </a:rPr>
              <a:t>Mission</a:t>
            </a:r>
            <a:r>
              <a:rPr lang="en-US" altLang="zh-CN" sz="2400">
                <a:ea typeface="宋体" panose="02010600030101010101" pitchFamily="2" charset="-122"/>
              </a:rPr>
              <a:t>:</a:t>
            </a:r>
            <a:r>
              <a:rPr lang="en-US" altLang="zh-CN" sz="2400" b="1">
                <a:ea typeface="宋体" panose="02010600030101010101" pitchFamily="2" charset="-122"/>
              </a:rPr>
              <a:t> </a:t>
            </a:r>
            <a:r>
              <a:rPr lang="en-US" altLang="zh-CN" sz="2400">
                <a:ea typeface="宋体" panose="02010600030101010101" pitchFamily="2" charset="-122"/>
              </a:rPr>
              <a:t>Provide a comprehensive model of student assistance program prevention, intervention, and support services to assist students in achieving academic excellence and realizing their personal potential.</a:t>
            </a:r>
          </a:p>
          <a:p>
            <a:pPr>
              <a:lnSpc>
                <a:spcPct val="90000"/>
              </a:lnSpc>
            </a:pPr>
            <a:r>
              <a:rPr lang="en-US" altLang="zh-CN" sz="2400" u="sng">
                <a:ea typeface="宋体" panose="02010600030101010101" pitchFamily="2" charset="-122"/>
              </a:rPr>
              <a:t>Goals</a:t>
            </a:r>
            <a:r>
              <a:rPr lang="en-US" altLang="zh-CN" sz="2400">
                <a:ea typeface="宋体" panose="02010600030101010101" pitchFamily="2" charset="-122"/>
              </a:rPr>
              <a:t>: Services Provided10% of youth participants will show a reduction in tobacco, alcohol, and marijuana use.</a:t>
            </a:r>
          </a:p>
          <a:p>
            <a:pPr lvl="1">
              <a:lnSpc>
                <a:spcPct val="90000"/>
              </a:lnSpc>
            </a:pPr>
            <a:r>
              <a:rPr lang="en-US" altLang="zh-CN" sz="2000">
                <a:ea typeface="宋体" panose="02010600030101010101" pitchFamily="2" charset="-122"/>
              </a:rPr>
              <a:t>10% of youth participants will show an increase in understanding of perceived risk toward substance abuse.</a:t>
            </a:r>
          </a:p>
          <a:p>
            <a:pPr lvl="1">
              <a:lnSpc>
                <a:spcPct val="90000"/>
              </a:lnSpc>
            </a:pPr>
            <a:r>
              <a:rPr lang="en-US" altLang="zh-CN" sz="2000">
                <a:ea typeface="宋体" panose="02010600030101010101" pitchFamily="2" charset="-122"/>
              </a:rPr>
              <a:t>10% of youth participants will show an increase in school bonding</a:t>
            </a:r>
          </a:p>
          <a:p>
            <a:pPr>
              <a:lnSpc>
                <a:spcPct val="90000"/>
              </a:lnSpc>
            </a:pPr>
            <a:r>
              <a:rPr lang="en-US" altLang="zh-CN" sz="2400">
                <a:ea typeface="宋体" panose="02010600030101010101" pitchFamily="2" charset="-122"/>
              </a:rPr>
              <a:t>Documented Services:</a:t>
            </a:r>
          </a:p>
          <a:p>
            <a:pPr lvl="1">
              <a:lnSpc>
                <a:spcPct val="90000"/>
              </a:lnSpc>
            </a:pPr>
            <a:r>
              <a:rPr lang="en-US" altLang="zh-CN" sz="2000">
                <a:ea typeface="宋体" panose="02010600030101010101" pitchFamily="2" charset="-122"/>
              </a:rPr>
              <a:t>12,708 universal prevention awareness activities</a:t>
            </a:r>
          </a:p>
          <a:p>
            <a:pPr lvl="1">
              <a:lnSpc>
                <a:spcPct val="90000"/>
              </a:lnSpc>
            </a:pPr>
            <a:r>
              <a:rPr lang="en-US" altLang="zh-CN" sz="2000">
                <a:ea typeface="宋体" panose="02010600030101010101" pitchFamily="2" charset="-122"/>
              </a:rPr>
              <a:t>18,446 indicated student engagements (3 or more visits with Specialist)</a:t>
            </a:r>
          </a:p>
          <a:p>
            <a:pPr lvl="1">
              <a:lnSpc>
                <a:spcPct val="90000"/>
              </a:lnSpc>
            </a:pPr>
            <a:endParaRPr lang="en-US" altLang="zh-CN" sz="20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